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Default Extension="gif" ContentType="image/gi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70" r:id="rId6"/>
    <p:sldId id="260" r:id="rId7"/>
    <p:sldId id="261" r:id="rId8"/>
    <p:sldId id="262" r:id="rId9"/>
    <p:sldId id="272" r:id="rId10"/>
    <p:sldId id="271" r:id="rId11"/>
    <p:sldId id="263" r:id="rId12"/>
    <p:sldId id="273" r:id="rId1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1" d="100"/>
          <a:sy n="111" d="100"/>
        </p:scale>
        <p:origin x="-161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0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F6EB8F4-F731-44EF-AF40-3FD2AB13EFEA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B64E38-8871-434A-9215-1C11D07BA439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http://aroundthesphere.wordpress.com/2009/07/14/organs-urgency-money-and-reform/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6504-420D-4382-915B-294F6A84A749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http://michaelweinberg.com/5new-hitparade1.html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6504-420D-4382-915B-294F6A84A749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http://www.visitingdc.com/city/hollywood-sign-address.asp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6504-420D-4382-915B-294F6A84A749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http://www.virtualworldlets.net/Resources/Hosted/Resource.php?Name=Lightcycles</a:t>
            </a:r>
          </a:p>
          <a:p>
            <a:r>
              <a:rPr lang="en-US" dirty="0" smtClean="0"/>
              <a:t>Copyright Walt Disney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E316504-420D-4382-915B-294F6A84A749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429064" y="3337560"/>
            <a:ext cx="6480048" cy="2301240"/>
          </a:xfrm>
        </p:spPr>
        <p:txBody>
          <a:bodyPr rIns="45720" anchor="t"/>
          <a:lstStyle>
            <a:lvl1pPr algn="r">
              <a:defRPr lang="en-US" b="1" cap="all" baseline="0" dirty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433050" y="1544812"/>
            <a:ext cx="6480048" cy="1752600"/>
          </a:xfrm>
        </p:spPr>
        <p:txBody>
          <a:bodyPr tIns="0" rIns="45720" bIns="0" anchor="b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6105525" y="0"/>
            <a:ext cx="3038475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1608" y="1590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583837"/>
            <a:ext cx="6629400" cy="1826363"/>
          </a:xfrm>
        </p:spPr>
        <p:txBody>
          <a:bodyPr tIns="0" bIns="0" anchor="t"/>
          <a:lstStyle>
            <a:lvl1pPr algn="l">
              <a:buNone/>
              <a:defRPr sz="4200" b="1" cap="none" baseline="0">
                <a:ln w="5000" cmpd="sng">
                  <a:solidFill>
                    <a:schemeClr val="accent1">
                      <a:tint val="80000"/>
                      <a:shade val="99000"/>
                      <a:satMod val="50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1">
                        <a:tint val="63000"/>
                        <a:satMod val="255000"/>
                      </a:schemeClr>
                    </a:gs>
                    <a:gs pos="9000">
                      <a:schemeClr val="accent1">
                        <a:tint val="63000"/>
                        <a:satMod val="255000"/>
                      </a:schemeClr>
                    </a:gs>
                    <a:gs pos="53000">
                      <a:schemeClr val="accent1">
                        <a:shade val="60000"/>
                        <a:satMod val="100000"/>
                      </a:schemeClr>
                    </a:gs>
                    <a:gs pos="90000">
                      <a:schemeClr val="accent1">
                        <a:tint val="63000"/>
                        <a:satMod val="255000"/>
                      </a:schemeClr>
                    </a:gs>
                    <a:gs pos="100000">
                      <a:schemeClr val="accent1">
                        <a:tint val="63000"/>
                        <a:satMod val="25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485800"/>
            <a:ext cx="6629400" cy="1066688"/>
          </a:xfrm>
        </p:spPr>
        <p:txBody>
          <a:bodyPr lIns="45720" tIns="0" rIns="45720" bIns="0" anchor="b"/>
          <a:lstStyle>
            <a:lvl1pPr marL="0" indent="0" algn="l">
              <a:buNone/>
              <a:defRPr sz="2000">
                <a:solidFill>
                  <a:schemeClr val="tx1"/>
                </a:solidFill>
                <a:effectLst/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600200"/>
            <a:ext cx="3657600" cy="4525963"/>
          </a:xfrm>
        </p:spPr>
        <p:txBody>
          <a:bodyPr/>
          <a:lstStyle>
            <a:lvl1pPr>
              <a:defRPr sz="26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86400"/>
            <a:ext cx="4040188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5486400"/>
            <a:ext cx="4041775" cy="838200"/>
          </a:xfrm>
        </p:spPr>
        <p:txBody>
          <a:bodyPr anchor="t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516912"/>
            <a:ext cx="4040188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516912"/>
            <a:ext cx="4041775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320"/>
            <a:ext cx="7470648" cy="1143000"/>
          </a:xfrm>
        </p:spPr>
        <p:txBody>
          <a:bodyPr anchor="ctr"/>
          <a:lstStyle>
            <a:lvl1pPr algn="l">
              <a:defRPr sz="460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85528"/>
            <a:ext cx="3200400" cy="730250"/>
          </a:xfrm>
        </p:spPr>
        <p:txBody>
          <a:bodyPr tIns="0" bIns="0" anchor="t"/>
          <a:lstStyle>
            <a:lvl1pPr algn="l">
              <a:buNone/>
              <a:defRPr sz="18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214424"/>
            <a:ext cx="2743200" cy="914400"/>
          </a:xfrm>
        </p:spPr>
        <p:txBody>
          <a:bodyPr lIns="45720" tIns="0" rIns="45720" bIns="0" anchor="b"/>
          <a:lstStyle>
            <a:lvl1pPr marL="0" indent="0" algn="l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1981200"/>
            <a:ext cx="7086600" cy="3810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156448" y="6422064"/>
            <a:ext cx="7620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56732" y="1705709"/>
            <a:ext cx="3053868" cy="1253808"/>
          </a:xfrm>
        </p:spPr>
        <p:txBody>
          <a:bodyPr anchor="b"/>
          <a:lstStyle>
            <a:lvl1pPr algn="l">
              <a:buNone/>
              <a:defRPr sz="2200" b="1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65628" y="1019907"/>
            <a:ext cx="4114800" cy="4114800"/>
          </a:xfrm>
          <a:prstGeom prst="ellipse">
            <a:avLst/>
          </a:prstGeom>
          <a:solidFill>
            <a:schemeClr val="bg2">
              <a:shade val="50000"/>
            </a:schemeClr>
          </a:solidFill>
          <a:ln w="50800" cap="flat">
            <a:solidFill>
              <a:schemeClr val="bg2"/>
            </a:solidFill>
            <a:miter lim="800000"/>
          </a:ln>
          <a:effectLst>
            <a:outerShdw blurRad="152000" dist="345000" dir="5400000" sx="-80000" sy="-18000" rotWithShape="0">
              <a:srgbClr val="000000">
                <a:alpha val="25000"/>
              </a:srgbClr>
            </a:outerShdw>
          </a:effectLst>
          <a:scene3d>
            <a:camera prst="orthographicFront"/>
            <a:lightRig rig="contrasting" dir="t">
              <a:rot lat="0" lon="0" rev="2400000"/>
            </a:lightRig>
          </a:scene3d>
          <a:sp3d contourW="7620">
            <a:bevelT w="63500" h="63500"/>
            <a:contourClr>
              <a:schemeClr val="bg2">
                <a:shade val="50000"/>
              </a:schemeClr>
            </a:contourClr>
          </a:sp3d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556734" y="2998765"/>
            <a:ext cx="3053866" cy="2663482"/>
          </a:xfrm>
        </p:spPr>
        <p:txBody>
          <a:bodyPr lIns="45720" rIns="45720"/>
          <a:lstStyle>
            <a:lvl1pPr marL="0" indent="0">
              <a:buFontTx/>
              <a:buNone/>
              <a:defRPr sz="12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422064"/>
            <a:ext cx="2133600" cy="365125"/>
          </a:xfr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11"/>
          <p:cNvSpPr>
            <a:spLocks/>
          </p:cNvSpPr>
          <p:nvPr/>
        </p:nvSpPr>
        <p:spPr bwMode="auto">
          <a:xfrm>
            <a:off x="0" y="4752126"/>
            <a:ext cx="9144000" cy="2112962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1066"/>
              </a:cxn>
              <a:cxn ang="0">
                <a:pos x="0" y="1331"/>
              </a:cxn>
              <a:cxn ang="0">
                <a:pos x="5760" y="1331"/>
              </a:cxn>
              <a:cxn ang="0">
                <a:pos x="5760" y="0"/>
              </a:cxn>
              <a:cxn ang="0">
                <a:pos x="0" y="1066"/>
              </a:cxn>
            </a:cxnLst>
            <a:rect l="0" t="0" r="0" b="0"/>
            <a:pathLst>
              <a:path w="5760" h="1331">
                <a:moveTo>
                  <a:pt x="0" y="1066"/>
                </a:moveTo>
                <a:lnTo>
                  <a:pt x="0" y="1331"/>
                </a:lnTo>
                <a:lnTo>
                  <a:pt x="5760" y="1331"/>
                </a:lnTo>
                <a:lnTo>
                  <a:pt x="5760" y="0"/>
                </a:lnTo>
                <a:cubicBezTo>
                  <a:pt x="3220" y="1206"/>
                  <a:pt x="2250" y="1146"/>
                  <a:pt x="0" y="1066"/>
                </a:cubicBezTo>
                <a:close/>
              </a:path>
            </a:pathLst>
          </a:custGeom>
          <a:solidFill>
            <a:schemeClr val="bg1">
              <a:tint val="80000"/>
              <a:satMod val="200000"/>
              <a:alpha val="45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44450" dir="16200000" algn="ctr" rotWithShape="0">
              <a:prstClr val="black">
                <a:alpha val="3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Freeform 15"/>
          <p:cNvSpPr>
            <a:spLocks/>
          </p:cNvSpPr>
          <p:nvPr/>
        </p:nvSpPr>
        <p:spPr bwMode="auto">
          <a:xfrm>
            <a:off x="7315200" y="0"/>
            <a:ext cx="1828800" cy="6858000"/>
          </a:xfrm>
          <a:custGeom>
            <a:avLst/>
            <a:gdLst>
              <a:gd name="connsiteX0" fmla="*/ 1914 w 1914"/>
              <a:gd name="connsiteY0" fmla="*/ 9 h 4329"/>
              <a:gd name="connsiteX1" fmla="*/ 1914 w 1914"/>
              <a:gd name="connsiteY1" fmla="*/ 4329 h 4329"/>
              <a:gd name="connsiteX2" fmla="*/ 204 w 1914"/>
              <a:gd name="connsiteY2" fmla="*/ 4327 h 4329"/>
              <a:gd name="connsiteX3" fmla="*/ 0 w 1914"/>
              <a:gd name="connsiteY3" fmla="*/ 0 h 4329"/>
              <a:gd name="connsiteX4" fmla="*/ 1914 w 1914"/>
              <a:gd name="connsiteY4" fmla="*/ 9 h 43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14" h="4329">
                <a:moveTo>
                  <a:pt x="1914" y="9"/>
                </a:moveTo>
                <a:lnTo>
                  <a:pt x="1914" y="4329"/>
                </a:lnTo>
                <a:lnTo>
                  <a:pt x="204" y="4327"/>
                </a:lnTo>
                <a:cubicBezTo>
                  <a:pt x="1288" y="3574"/>
                  <a:pt x="2082" y="1734"/>
                  <a:pt x="0" y="0"/>
                </a:cubicBezTo>
                <a:lnTo>
                  <a:pt x="1914" y="9"/>
                </a:lnTo>
                <a:close/>
              </a:path>
            </a:pathLst>
          </a:custGeom>
          <a:solidFill>
            <a:schemeClr val="bg1">
              <a:tint val="90000"/>
              <a:satMod val="350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50800" dist="50800" dir="10800000" algn="ctr" rotWithShape="0">
              <a:prstClr val="black">
                <a:alpha val="45000"/>
              </a:prstClr>
            </a:outerShdw>
          </a:effectLst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422064"/>
            <a:ext cx="2133600" cy="365125"/>
          </a:xfrm>
          <a:prstGeom prst="rect">
            <a:avLst/>
          </a:prstGeom>
        </p:spPr>
        <p:txBody>
          <a:bodyPr vert="horz" bIns="0" anchor="b"/>
          <a:lstStyle>
            <a:lvl1pPr algn="l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10/14/2010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3124200" y="6422064"/>
            <a:ext cx="2895600" cy="365125"/>
          </a:xfrm>
          <a:prstGeom prst="rect">
            <a:avLst/>
          </a:prstGeom>
        </p:spPr>
        <p:txBody>
          <a:bodyPr vert="horz" lIns="0" rIns="0" bIns="0" anchor="b"/>
          <a:lstStyle>
            <a:lvl1pPr algn="ct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153400" y="6422064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000">
                <a:solidFill>
                  <a:schemeClr val="tx2">
                    <a:shade val="5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20624" indent="-384048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"/>
        <a:defRPr kumimoji="0"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Provable APIs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Q.E.D. Hour 2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10200"/>
            <a:ext cx="7467600" cy="1143000"/>
          </a:xfrm>
        </p:spPr>
        <p:txBody>
          <a:bodyPr>
            <a:noAutofit/>
          </a:bodyPr>
          <a:lstStyle/>
          <a:p>
            <a:r>
              <a:rPr lang="en-US" sz="7200" b="1" dirty="0" smtClean="0"/>
              <a:t>Factories</a:t>
            </a:r>
            <a:endParaRPr lang="en-US" sz="7200" b="1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296400" cy="685125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Constructors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274638"/>
            <a:ext cx="7543800" cy="1143000"/>
          </a:xfrm>
        </p:spPr>
        <p:txBody>
          <a:bodyPr/>
          <a:lstStyle/>
          <a:p>
            <a:r>
              <a:rPr lang="en-US" dirty="0" smtClean="0"/>
              <a:t>Q.E.D.</a:t>
            </a:r>
            <a:endParaRPr lang="en-US" dirty="0"/>
          </a:p>
        </p:txBody>
      </p:sp>
      <p:pic>
        <p:nvPicPr>
          <p:cNvPr id="7" name="Picture 6" descr="socket.gif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133600" y="228600"/>
            <a:ext cx="4343400" cy="620979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M be a movement with 1 degree of freedom.</a:t>
            </a:r>
          </a:p>
          <a:p>
            <a:r>
              <a:rPr lang="en-US" dirty="0" smtClean="0"/>
              <a:t>Let g(M) be the number of gears in M.</a:t>
            </a:r>
          </a:p>
          <a:p>
            <a:r>
              <a:rPr lang="en-US" dirty="0" smtClean="0"/>
              <a:t>Let c(M) be the number of connections in M.</a:t>
            </a:r>
          </a:p>
          <a:p>
            <a:r>
              <a:rPr lang="en-US" dirty="0" smtClean="0"/>
              <a:t>Prove c(M) = g(M)-1.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Start with one gear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Let M</a:t>
            </a:r>
            <a:r>
              <a:rPr lang="en-US" baseline="-25000" dirty="0" smtClean="0"/>
              <a:t>0</a:t>
            </a:r>
            <a:r>
              <a:rPr lang="en-US" dirty="0" smtClean="0"/>
              <a:t> be the movement having one gear.</a:t>
            </a:r>
          </a:p>
          <a:p>
            <a:r>
              <a:rPr lang="en-US" dirty="0" smtClean="0"/>
              <a:t>g(M</a:t>
            </a:r>
            <a:r>
              <a:rPr lang="en-US" baseline="-25000" dirty="0" smtClean="0"/>
              <a:t>0</a:t>
            </a:r>
            <a:r>
              <a:rPr lang="en-US" dirty="0" smtClean="0"/>
              <a:t>) = 1.</a:t>
            </a:r>
          </a:p>
          <a:p>
            <a:r>
              <a:rPr lang="en-US" dirty="0" smtClean="0"/>
              <a:t>c(M</a:t>
            </a:r>
            <a:r>
              <a:rPr lang="en-US" baseline="-25000" dirty="0" smtClean="0"/>
              <a:t>0</a:t>
            </a:r>
            <a:r>
              <a:rPr lang="en-US" dirty="0" smtClean="0"/>
              <a:t>) = 0.</a:t>
            </a:r>
          </a:p>
          <a:p>
            <a:r>
              <a:rPr lang="en-US" dirty="0" smtClean="0"/>
              <a:t>c(M</a:t>
            </a:r>
            <a:r>
              <a:rPr lang="en-US" baseline="-25000" dirty="0" smtClean="0"/>
              <a:t>0</a:t>
            </a:r>
            <a:r>
              <a:rPr lang="en-US" dirty="0" smtClean="0"/>
              <a:t>) = g(M</a:t>
            </a:r>
            <a:r>
              <a:rPr lang="en-US" baseline="-25000" dirty="0" smtClean="0"/>
              <a:t>0</a:t>
            </a:r>
            <a:r>
              <a:rPr lang="en-US" dirty="0" smtClean="0"/>
              <a:t>)-1.</a:t>
            </a:r>
            <a:endParaRPr lang="en-US" dirty="0"/>
          </a:p>
        </p:txBody>
      </p:sp>
      <p:pic>
        <p:nvPicPr>
          <p:cNvPr id="1029" name="Picture 5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62600" y="3124200"/>
            <a:ext cx="6096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 one gear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Let M</a:t>
            </a:r>
            <a:r>
              <a:rPr lang="en-US" baseline="-25000" dirty="0" smtClean="0"/>
              <a:t>j+1</a:t>
            </a:r>
            <a:r>
              <a:rPr lang="en-US" dirty="0" smtClean="0"/>
              <a:t> be a movement constructed by adding one gear to </a:t>
            </a:r>
            <a:r>
              <a:rPr lang="en-US" dirty="0" err="1" smtClean="0"/>
              <a:t>M</a:t>
            </a:r>
            <a:r>
              <a:rPr lang="en-US" baseline="-25000" dirty="0" err="1" smtClean="0"/>
              <a:t>j</a:t>
            </a:r>
            <a:r>
              <a:rPr lang="en-US" dirty="0" smtClean="0"/>
              <a:t>.</a:t>
            </a:r>
          </a:p>
          <a:p>
            <a:r>
              <a:rPr lang="en-US" dirty="0" smtClean="0"/>
              <a:t>Assume c(</a:t>
            </a:r>
            <a:r>
              <a:rPr lang="en-US" dirty="0" err="1" smtClean="0"/>
              <a:t>M</a:t>
            </a:r>
            <a:r>
              <a:rPr lang="en-US" baseline="-25000" dirty="0" err="1" smtClean="0"/>
              <a:t>j</a:t>
            </a:r>
            <a:r>
              <a:rPr lang="en-US" dirty="0" smtClean="0"/>
              <a:t>) = g(</a:t>
            </a:r>
            <a:r>
              <a:rPr lang="en-US" dirty="0" err="1" smtClean="0"/>
              <a:t>M</a:t>
            </a:r>
            <a:r>
              <a:rPr lang="en-US" baseline="-25000" dirty="0" err="1" smtClean="0"/>
              <a:t>j</a:t>
            </a:r>
            <a:r>
              <a:rPr lang="en-US" dirty="0" smtClean="0"/>
              <a:t>)-1.</a:t>
            </a:r>
          </a:p>
          <a:p>
            <a:r>
              <a:rPr lang="en-US" dirty="0" smtClean="0"/>
              <a:t>Prove c(M</a:t>
            </a:r>
            <a:r>
              <a:rPr lang="en-US" baseline="-25000" dirty="0" smtClean="0"/>
              <a:t>j+1</a:t>
            </a:r>
            <a:r>
              <a:rPr lang="en-US" dirty="0" smtClean="0"/>
              <a:t>) = g(M</a:t>
            </a:r>
            <a:r>
              <a:rPr lang="en-US" baseline="-25000" dirty="0" smtClean="0"/>
              <a:t>j+1</a:t>
            </a:r>
            <a:r>
              <a:rPr lang="en-US" dirty="0" smtClean="0"/>
              <a:t>)-1.</a:t>
            </a:r>
          </a:p>
          <a:p>
            <a:r>
              <a:rPr lang="en-US" dirty="0" smtClean="0"/>
              <a:t>g(M</a:t>
            </a:r>
            <a:r>
              <a:rPr lang="en-US" baseline="-25000" dirty="0" smtClean="0"/>
              <a:t>j+1</a:t>
            </a:r>
            <a:r>
              <a:rPr lang="en-US" dirty="0" smtClean="0"/>
              <a:t>) = g(</a:t>
            </a:r>
            <a:r>
              <a:rPr lang="en-US" dirty="0" err="1" smtClean="0"/>
              <a:t>M</a:t>
            </a:r>
            <a:r>
              <a:rPr lang="en-US" baseline="-25000" dirty="0" err="1" smtClean="0"/>
              <a:t>j</a:t>
            </a:r>
            <a:r>
              <a:rPr lang="en-US" dirty="0" smtClean="0"/>
              <a:t>)+1.</a:t>
            </a:r>
          </a:p>
          <a:p>
            <a:r>
              <a:rPr lang="en-US" dirty="0" smtClean="0"/>
              <a:t>c(M</a:t>
            </a:r>
            <a:r>
              <a:rPr lang="en-US" baseline="-25000" dirty="0" smtClean="0"/>
              <a:t>j+1</a:t>
            </a:r>
            <a:r>
              <a:rPr lang="en-US" dirty="0" smtClean="0"/>
              <a:t>) = c(</a:t>
            </a:r>
            <a:r>
              <a:rPr lang="en-US" dirty="0" err="1" smtClean="0"/>
              <a:t>M</a:t>
            </a:r>
            <a:r>
              <a:rPr lang="en-US" baseline="-25000" dirty="0" err="1" smtClean="0"/>
              <a:t>j</a:t>
            </a:r>
            <a:r>
              <a:rPr lang="en-US" dirty="0" smtClean="0"/>
              <a:t>)+1.</a:t>
            </a:r>
          </a:p>
          <a:p>
            <a:r>
              <a:rPr lang="en-US" dirty="0" smtClean="0"/>
              <a:t>c(M</a:t>
            </a:r>
            <a:r>
              <a:rPr lang="en-US" baseline="-25000" dirty="0" smtClean="0"/>
              <a:t>j+1</a:t>
            </a:r>
            <a:r>
              <a:rPr lang="en-US" dirty="0" smtClean="0"/>
              <a:t>) = g(</a:t>
            </a:r>
            <a:r>
              <a:rPr lang="en-US" dirty="0" err="1" smtClean="0"/>
              <a:t>M</a:t>
            </a:r>
            <a:r>
              <a:rPr lang="en-US" baseline="-25000" dirty="0" err="1" smtClean="0"/>
              <a:t>j</a:t>
            </a:r>
            <a:r>
              <a:rPr lang="en-US" dirty="0" smtClean="0"/>
              <a:t>)-1 + 1.</a:t>
            </a:r>
          </a:p>
          <a:p>
            <a:r>
              <a:rPr lang="en-US" dirty="0" smtClean="0"/>
              <a:t>c(M</a:t>
            </a:r>
            <a:r>
              <a:rPr lang="en-US" baseline="-25000" dirty="0" smtClean="0"/>
              <a:t>j+1</a:t>
            </a:r>
            <a:r>
              <a:rPr lang="en-US" dirty="0" smtClean="0"/>
              <a:t>) = g(M</a:t>
            </a:r>
            <a:r>
              <a:rPr lang="en-US" baseline="-25000" dirty="0" smtClean="0"/>
              <a:t>j+1</a:t>
            </a:r>
            <a:r>
              <a:rPr lang="en-US" dirty="0" smtClean="0"/>
              <a:t>)-1.</a:t>
            </a:r>
          </a:p>
          <a:p>
            <a:r>
              <a:rPr lang="en-US" dirty="0" smtClean="0"/>
              <a:t>Q.E.D.</a:t>
            </a:r>
          </a:p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2133600"/>
            <a:ext cx="1466850" cy="1466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0522" y="3540712"/>
            <a:ext cx="685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683190" y="2783888"/>
            <a:ext cx="685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454590" y="3357976"/>
            <a:ext cx="685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553200" y="4800600"/>
            <a:ext cx="685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9" name="Down Arrow 8"/>
          <p:cNvSpPr/>
          <p:nvPr/>
        </p:nvSpPr>
        <p:spPr>
          <a:xfrm flipV="1">
            <a:off x="6767746" y="4428478"/>
            <a:ext cx="228600" cy="30480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511990" y="2015238"/>
            <a:ext cx="6858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Bertrand Meyer</a:t>
            </a:r>
            <a:endParaRPr lang="en-US" dirty="0"/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3400" y="1371600"/>
            <a:ext cx="4089467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/>
          <p:cNvSpPr txBox="1"/>
          <p:nvPr/>
        </p:nvSpPr>
        <p:spPr>
          <a:xfrm>
            <a:off x="4876800" y="1524000"/>
            <a:ext cx="33528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Only through a precise definition of every module’s claims and responsibilities can we home to attain a significant degree of trust in large software systems.</a:t>
            </a:r>
            <a:endParaRPr lang="en-US" sz="24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914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Unhelpful API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457200" y="-4038600"/>
            <a:ext cx="9982200" cy="1239169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362200"/>
            <a:ext cx="7467600" cy="1143000"/>
          </a:xfrm>
        </p:spPr>
        <p:txBody>
          <a:bodyPr>
            <a:normAutofit/>
          </a:bodyPr>
          <a:lstStyle/>
          <a:p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Parameters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-1"/>
            <a:ext cx="9144000" cy="682432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5334000"/>
            <a:ext cx="7467600" cy="1143000"/>
          </a:xfrm>
        </p:spPr>
        <p:txBody>
          <a:bodyPr/>
          <a:lstStyle/>
          <a:p>
            <a:pPr algn="r"/>
            <a:r>
              <a:rPr lang="en-US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</a:rPr>
              <a:t>Callbacks</a:t>
            </a:r>
            <a:endParaRPr lang="en-US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10363200" cy="69174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>
                <a:solidFill>
                  <a:schemeClr val="bg1"/>
                </a:solidFill>
              </a:rPr>
              <a:t>Foreign keys</a:t>
            </a:r>
            <a:endParaRPr lang="en-US" sz="6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chnic">
  <a:themeElements>
    <a:clrScheme name="Technic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6EA0B0"/>
      </a:accent1>
      <a:accent2>
        <a:srgbClr val="CCAF0A"/>
      </a:accent2>
      <a:accent3>
        <a:srgbClr val="8D89A4"/>
      </a:accent3>
      <a:accent4>
        <a:srgbClr val="748560"/>
      </a:accent4>
      <a:accent5>
        <a:srgbClr val="9E9273"/>
      </a:accent5>
      <a:accent6>
        <a:srgbClr val="7E848D"/>
      </a:accent6>
      <a:hlink>
        <a:srgbClr val="00C8C3"/>
      </a:hlink>
      <a:folHlink>
        <a:srgbClr val="A116E0"/>
      </a:folHlink>
    </a:clrScheme>
    <a:fontScheme name="Technic">
      <a:majorFont>
        <a:latin typeface="Franklin Gothic Book"/>
        <a:ea typeface=""/>
        <a:cs typeface=""/>
        <a:font script="Jpan" typeface="ＭＳ Ｐゴシック"/>
        <a:font script="Hang" typeface="HY견고딕"/>
        <a:font script="Hans" typeface="宋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HGｺﾞｼｯｸM"/>
        <a:font script="Hang" typeface="HY중고딕"/>
        <a:font script="Hans" typeface="黑体"/>
        <a:font script="Hant" typeface="微軟正黑體"/>
        <a:font script="Arab" typeface="Tahoma"/>
        <a:font script="Hebr" typeface="Levenim MT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Technic</Template>
  <TotalTime>105</TotalTime>
  <Words>200</Words>
  <Application>Microsoft Office PowerPoint</Application>
  <PresentationFormat>On-screen Show (4:3)</PresentationFormat>
  <Paragraphs>39</Paragraphs>
  <Slides>12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Technic</vt:lpstr>
      <vt:lpstr>Provable APIs</vt:lpstr>
      <vt:lpstr>Homework</vt:lpstr>
      <vt:lpstr>Start with one gear</vt:lpstr>
      <vt:lpstr>Add one gear</vt:lpstr>
      <vt:lpstr>Bertrand Meyer</vt:lpstr>
      <vt:lpstr>Unhelpful API</vt:lpstr>
      <vt:lpstr>Parameters</vt:lpstr>
      <vt:lpstr>Callbacks</vt:lpstr>
      <vt:lpstr>Foreign keys</vt:lpstr>
      <vt:lpstr>Factories</vt:lpstr>
      <vt:lpstr>Constructors</vt:lpstr>
      <vt:lpstr>Q.E.D.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Provable APIs</dc:title>
  <dc:creator/>
  <cp:lastModifiedBy>Michael L Perry</cp:lastModifiedBy>
  <cp:revision>15</cp:revision>
  <dcterms:created xsi:type="dcterms:W3CDTF">2006-08-16T00:00:00Z</dcterms:created>
  <dcterms:modified xsi:type="dcterms:W3CDTF">2010-10-14T14:35:57Z</dcterms:modified>
</cp:coreProperties>
</file>

<file path=docProps/thumbnail.jpeg>
</file>